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1" r:id="rId4"/>
    <p:sldId id="269" r:id="rId5"/>
    <p:sldId id="274" r:id="rId6"/>
    <p:sldId id="266" r:id="rId7"/>
    <p:sldId id="275" r:id="rId8"/>
    <p:sldId id="277" r:id="rId9"/>
    <p:sldId id="265" r:id="rId10"/>
    <p:sldId id="276" r:id="rId11"/>
    <p:sldId id="262" r:id="rId12"/>
    <p:sldId id="278" r:id="rId13"/>
    <p:sldId id="261" r:id="rId14"/>
    <p:sldId id="280" r:id="rId15"/>
    <p:sldId id="259" r:id="rId16"/>
    <p:sldId id="260" r:id="rId17"/>
    <p:sldId id="258" r:id="rId18"/>
  </p:sldIdLst>
  <p:sldSz cx="9144000" cy="6858000" type="screen4x3"/>
  <p:notesSz cx="6858000" cy="914400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2C16"/>
    <a:srgbClr val="0C788E"/>
    <a:srgbClr val="025198"/>
    <a:srgbClr val="000099"/>
    <a:srgbClr val="1C1C1C"/>
    <a:srgbClr val="660066"/>
    <a:srgbClr val="000058"/>
    <a:srgbClr val="996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75" autoAdjust="0"/>
    <p:restoredTop sz="94652" autoAdjust="0"/>
  </p:normalViewPr>
  <p:slideViewPr>
    <p:cSldViewPr>
      <p:cViewPr varScale="1">
        <p:scale>
          <a:sx n="82" d="100"/>
          <a:sy n="82" d="100"/>
        </p:scale>
        <p:origin x="1200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4EC73-9991-4E7A-98B9-8B1D7EEE78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C8B2C9-4FB9-41C6-A53E-97D42C3406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5C56E-2A1F-4C8B-AB08-CE5CB5FC2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A50BC-6656-4F5A-A1E7-3A463D88A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4BCA1-B928-447E-8BB3-97783CB65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48688B9-AD81-4728-9CA1-D3EB68CA0E30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985412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AA8B2-35D4-4991-BB37-DC58E0AE6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D6D126-DA45-4556-A649-5007039B31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811298-061B-4AE5-A9F6-865055743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CB2584-F460-44F1-830A-E4139A756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D67438-51C7-44F5-9B3B-BF9BB72CE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6514F5B-632C-4551-868F-792A1208F317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981901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98E4E9-D167-4DB8-9301-ABDB2CE8CA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E75EDD-CFE1-476F-9561-5278DDB901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2E8A8-5DC5-4A9C-B60D-59834EE38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5C0CFE-B540-4B6B-A320-107C7109C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DFD216-DAAC-480A-91B9-5F7C88902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726CEEE-CC55-48C1-86AC-4CBD5FD05660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613432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634B2-CB71-45AC-BB2C-8742654F8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3BB03-92CF-4787-AD1E-43C13AD11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F1841-70CE-42FB-9E91-E1E216DBE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4155A-536F-4AD4-B61A-C0B92760A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BDA2CF-8B7C-40A9-9BFE-D39E2D6C6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26BE948-0D46-42B8-8FF6-B00B8C84BD78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4230019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2F7C4-4FDD-4A57-9934-B03CC688A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2FDACE-8404-4400-B944-621BAF4ED2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237EB8-53C5-476C-ACCA-19474D1E5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ACFBC-914A-47F3-8488-AF6C3CD17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7A5178-7102-4B4E-AE09-6305680D7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0986B28-04D6-46A6-B6D9-B3C9E3A9AAE2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766423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DC687-DEE9-4F29-87C3-CE6E7D9CF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C78A8-B205-42DB-BFA5-ECCA90F7D2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93A38E-B0DE-48D7-AFAF-E1B68F9AAD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CF1A55-1619-4995-ADBC-804B6DECF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145018-6096-45ED-ABCC-0898CEA17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3A81F-5F00-4CE1-B636-5901F078F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D7185A1-CEEB-455D-9B07-086BDC112CE5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268077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4D7B1-D2E2-45D6-818F-4B27AF38F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D229FD-E313-4505-95CD-EBC717FF94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281198-8CBC-4D1B-A958-330CD0EBE8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3653F0-94C6-4AFA-86A6-8FE1089693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1010E6-4895-448D-BA4E-627FD9A574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4C5952-0EA8-4619-ACE2-4B50999CE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C151FD-2BFB-4014-A833-DE2EAC812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254215-8DA0-4853-B8EB-75ADFA055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D572039-8D7F-4A87-9127-D3AD35CF1A3D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646010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36236-1B99-4660-B7F0-EC8D76182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9D7A5F-B90B-4593-9769-1716DE7E6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07A859-304A-4CFD-8546-36B293967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24A11C-B147-4257-AE0A-BDEE76B75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445A544-B241-4E92-BF61-6B1CD4FEA07E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066316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BACA27-C738-4203-A6A2-7177533E1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EEEDA8-A91A-4E5D-B9F3-D7E84F18B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CEF5A6-ED7E-449C-A346-53275323B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F510A1-BE7E-4630-AC4C-2812334C3A18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531507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99610-18B9-4B18-B95D-7BE74FCCC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70F87-E29C-43FD-BDE3-703A90011C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1C026D-7D55-49E7-8C5C-653C47120D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CDACDA-3135-40E1-AEE8-391FC7FB1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39AD18-0974-421D-AB07-71E8C2731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1EACF4-30C3-41E4-8C48-1EEC2ACA0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198AC6C-596D-4420-8ECC-8E0603D786B8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645374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A83DD-28AB-435A-816C-4491AB3B7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4F5045-8F46-435D-A6A6-0B31D4B90E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07171E-224B-4F98-B338-86F28E73D0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5F16-318E-4A09-BC81-8B40FF111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8015C3-EA76-49C0-8827-7A45E233D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771C04-24DA-43D6-80C4-18BDA4FF9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BF94187-8D75-4323-BD55-7B201BF664CF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209228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CE7B5732-ECB6-4BA0-967C-4D05999D03D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cambiar el estilo de título	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A9E907E7-AEDB-4D98-93BE-A0DE30624E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modificar el estilo de texto del patrón</a:t>
            </a:r>
          </a:p>
          <a:p>
            <a:pPr lvl="1"/>
            <a:r>
              <a:rPr lang="es-ES" altLang="en-US"/>
              <a:t>Segundo nivel</a:t>
            </a:r>
          </a:p>
          <a:p>
            <a:pPr lvl="2"/>
            <a:r>
              <a:rPr lang="es-ES" altLang="en-US"/>
              <a:t>Tercer nivel</a:t>
            </a:r>
          </a:p>
          <a:p>
            <a:pPr lvl="3"/>
            <a:r>
              <a:rPr lang="es-ES" altLang="en-US"/>
              <a:t>Cuarto nivel</a:t>
            </a:r>
          </a:p>
          <a:p>
            <a:pPr lvl="4"/>
            <a:r>
              <a:rPr lang="es-ES" altLang="en-US"/>
              <a:t>Quinto nivel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936E1E29-5ED6-4978-B54B-C7878329258A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s-ES" alt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97435CEF-B551-4D8B-80C6-F364A929ED4B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s-ES" alt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7B7A528B-2AA8-4ACD-A04B-FD106276A17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B7F4DAF5-2791-426E-B0CA-2F7F8690E3B2}" type="slidenum">
              <a:rPr lang="es-ES" altLang="en-US"/>
              <a:pPr/>
              <a:t>‹#›</a:t>
            </a:fld>
            <a:endParaRPr lang="es-E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8" name="Rectangle 110">
            <a:extLst>
              <a:ext uri="{FF2B5EF4-FFF2-40B4-BE49-F238E27FC236}">
                <a16:creationId xmlns:a16="http://schemas.microsoft.com/office/drawing/2014/main" id="{9D5F02BD-94BE-4999-AFA6-9C66C872CF89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39750" y="836613"/>
            <a:ext cx="8064698" cy="831850"/>
          </a:xfrm>
          <a:noFill/>
          <a:ln/>
        </p:spPr>
        <p:txBody>
          <a:bodyPr anchor="ctr"/>
          <a:lstStyle/>
          <a:p>
            <a:pPr algn="l"/>
            <a:r>
              <a:rPr lang="es-UY" altLang="en-US" sz="3600" b="1" dirty="0" err="1">
                <a:solidFill>
                  <a:schemeClr val="bg1"/>
                </a:solidFill>
              </a:rPr>
              <a:t>Generative</a:t>
            </a:r>
            <a:r>
              <a:rPr lang="es-UY" altLang="en-US" sz="3600" b="1" dirty="0">
                <a:solidFill>
                  <a:schemeClr val="bg1"/>
                </a:solidFill>
              </a:rPr>
              <a:t> Adversarial Networks</a:t>
            </a:r>
            <a:endParaRPr lang="es-ES" altLang="en-US" sz="3600" b="1" dirty="0">
              <a:solidFill>
                <a:schemeClr val="bg1"/>
              </a:solidFill>
            </a:endParaRPr>
          </a:p>
        </p:txBody>
      </p:sp>
      <p:sp>
        <p:nvSpPr>
          <p:cNvPr id="2170" name="Rectangle 122">
            <a:extLst>
              <a:ext uri="{FF2B5EF4-FFF2-40B4-BE49-F238E27FC236}">
                <a16:creationId xmlns:a16="http://schemas.microsoft.com/office/drawing/2014/main" id="{CE8BCAA3-6C9E-409A-B6D7-EA6903D6DB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750" y="1628775"/>
            <a:ext cx="7416626" cy="503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ctr"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/>
            <a:r>
              <a:rPr lang="es-UY" altLang="en-US" sz="1800" b="1" dirty="0" err="1">
                <a:solidFill>
                  <a:schemeClr val="bg1"/>
                </a:solidFill>
              </a:rPr>
              <a:t>Presented</a:t>
            </a:r>
            <a:r>
              <a:rPr lang="es-UY" altLang="en-US" sz="1800" b="1" dirty="0">
                <a:solidFill>
                  <a:schemeClr val="bg1"/>
                </a:solidFill>
              </a:rPr>
              <a:t> </a:t>
            </a:r>
            <a:r>
              <a:rPr lang="es-UY" altLang="en-US" sz="1800" b="1" dirty="0" err="1">
                <a:solidFill>
                  <a:schemeClr val="bg1"/>
                </a:solidFill>
              </a:rPr>
              <a:t>by</a:t>
            </a:r>
            <a:r>
              <a:rPr lang="es-UY" altLang="en-US" sz="1800" b="1" dirty="0">
                <a:solidFill>
                  <a:schemeClr val="bg1"/>
                </a:solidFill>
              </a:rPr>
              <a:t> Steven </a:t>
            </a:r>
            <a:r>
              <a:rPr lang="es-UY" altLang="en-US" sz="1800" b="1" dirty="0" err="1">
                <a:solidFill>
                  <a:schemeClr val="bg1"/>
                </a:solidFill>
              </a:rPr>
              <a:t>Kundert</a:t>
            </a:r>
            <a:r>
              <a:rPr lang="es-UY" altLang="en-US" sz="1800" b="1" dirty="0">
                <a:solidFill>
                  <a:schemeClr val="bg1"/>
                </a:solidFill>
              </a:rPr>
              <a:t> and </a:t>
            </a:r>
            <a:r>
              <a:rPr lang="es-UY" altLang="en-US" sz="1800" b="1" dirty="0" err="1">
                <a:solidFill>
                  <a:schemeClr val="bg1"/>
                </a:solidFill>
              </a:rPr>
              <a:t>Shenglin</a:t>
            </a:r>
            <a:r>
              <a:rPr lang="es-UY" altLang="en-US" sz="1800" b="1" dirty="0">
                <a:solidFill>
                  <a:schemeClr val="bg1"/>
                </a:solidFill>
              </a:rPr>
              <a:t> </a:t>
            </a:r>
            <a:r>
              <a:rPr lang="es-UY" altLang="en-US" sz="1800" b="1" dirty="0" err="1">
                <a:solidFill>
                  <a:schemeClr val="bg1"/>
                </a:solidFill>
              </a:rPr>
              <a:t>Sun</a:t>
            </a:r>
            <a:endParaRPr lang="es-ES" altLang="en-US" sz="18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5D4072-309C-40A4-BB7B-F897166A17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3525" y="1052736"/>
            <a:ext cx="6076950" cy="26289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6499" name="Rectangle 3">
                <a:extLst>
                  <a:ext uri="{FF2B5EF4-FFF2-40B4-BE49-F238E27FC236}">
                    <a16:creationId xmlns:a16="http://schemas.microsoft.com/office/drawing/2014/main" id="{B9654AD3-0782-475A-ADE0-9884E7482FD9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1115616" y="3573016"/>
                <a:ext cx="7571184" cy="2808734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𝑑𝑎𝑡𝑎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22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2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en-US" sz="2200" dirty="0"/>
                  <a:t> → the distribution of real data</a:t>
                </a:r>
              </a:p>
              <a:p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r>
                  <a:rPr lang="en-US" altLang="en-US" sz="2200" dirty="0"/>
                  <a:t> → sample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𝑑𝑎𝑡𝑎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22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2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en-US" sz="2200" dirty="0"/>
                  <a:t>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/>
                        </m:ctrlPr>
                      </m:sSubPr>
                      <m:e>
                        <m:r>
                          <a:rPr lang="en-US" sz="2200" i="1"/>
                          <m:t>𝑝</m:t>
                        </m:r>
                      </m:e>
                      <m:sub>
                        <m:r>
                          <a:rPr lang="en-US" sz="2200" i="1"/>
                          <m:t>𝑧</m:t>
                        </m:r>
                      </m:sub>
                    </m:sSub>
                    <m:r>
                      <a:rPr lang="en-US" sz="2200" i="1"/>
                      <m:t>(</m:t>
                    </m:r>
                    <m:r>
                      <a:rPr lang="en-US" sz="2200" i="1"/>
                      <m:t>𝑧</m:t>
                    </m:r>
                    <m:r>
                      <a:rPr lang="en-US" sz="2200" i="1"/>
                      <m:t>) </m:t>
                    </m:r>
                  </m:oMath>
                </a14:m>
                <a:r>
                  <a:rPr lang="en-US" altLang="en-US" sz="2200" dirty="0"/>
                  <a:t>→ distribution of generator</a:t>
                </a:r>
              </a:p>
              <a:p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altLang="en-US" sz="2200" dirty="0"/>
                  <a:t> → sample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en-US" altLang="en-US" sz="2200" dirty="0"/>
              </a:p>
              <a:p>
                <a14:m>
                  <m:oMath xmlns:m="http://schemas.openxmlformats.org/officeDocument/2006/math">
                    <m:r>
                      <a:rPr lang="en-US" sz="2200" i="1"/>
                      <m:t>𝐺</m:t>
                    </m:r>
                  </m:oMath>
                </a14:m>
                <a:r>
                  <a:rPr lang="en-US" alt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(z)</a:t>
                </a:r>
                <a:r>
                  <a:rPr lang="en-US" altLang="en-US" sz="2200" dirty="0"/>
                  <a:t> → Generator Network</a:t>
                </a:r>
              </a:p>
              <a:p>
                <a14:m>
                  <m:oMath xmlns:m="http://schemas.openxmlformats.org/officeDocument/2006/math">
                    <m:r>
                      <a:rPr lang="en-US" sz="2200" i="1"/>
                      <m:t>𝐷</m:t>
                    </m:r>
                  </m:oMath>
                </a14:m>
                <a:r>
                  <a:rPr lang="en-US" alt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(x)</a:t>
                </a:r>
                <a:r>
                  <a:rPr lang="en-US" altLang="en-US" sz="2200" dirty="0"/>
                  <a:t> → Discriminator Network</a:t>
                </a:r>
              </a:p>
            </p:txBody>
          </p:sp>
        </mc:Choice>
        <mc:Fallback>
          <p:sp>
            <p:nvSpPr>
              <p:cNvPr id="106499" name="Rectangle 3">
                <a:extLst>
                  <a:ext uri="{FF2B5EF4-FFF2-40B4-BE49-F238E27FC236}">
                    <a16:creationId xmlns:a16="http://schemas.microsoft.com/office/drawing/2014/main" id="{B9654AD3-0782-475A-ADE0-9884E7482F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115616" y="3573016"/>
                <a:ext cx="7571184" cy="2808734"/>
              </a:xfrm>
              <a:blipFill>
                <a:blip r:embed="rId4"/>
                <a:stretch>
                  <a:fillRect l="-966" t="-13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0CDF4325-B0D4-458A-9799-8BAB03721779}"/>
              </a:ext>
            </a:extLst>
          </p:cNvPr>
          <p:cNvSpPr txBox="1"/>
          <p:nvPr/>
        </p:nvSpPr>
        <p:spPr>
          <a:xfrm>
            <a:off x="593508" y="404664"/>
            <a:ext cx="8075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GAN Model</a:t>
            </a:r>
          </a:p>
        </p:txBody>
      </p:sp>
    </p:spTree>
    <p:extLst>
      <p:ext uri="{BB962C8B-B14F-4D97-AF65-F5344CB8AC3E}">
        <p14:creationId xmlns:p14="http://schemas.microsoft.com/office/powerpoint/2010/main" val="2699126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1811F704-9387-466A-AF02-32E94B0A8A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188913"/>
            <a:ext cx="8229600" cy="981075"/>
          </a:xfrm>
        </p:spPr>
        <p:txBody>
          <a:bodyPr/>
          <a:lstStyle/>
          <a:p>
            <a:r>
              <a:rPr lang="en-US" altLang="en-US" sz="4000" dirty="0">
                <a:solidFill>
                  <a:schemeClr val="tx1"/>
                </a:solidFill>
              </a:rPr>
              <a:t>Training the Models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6499" name="Rectangle 3">
                <a:extLst>
                  <a:ext uri="{FF2B5EF4-FFF2-40B4-BE49-F238E27FC236}">
                    <a16:creationId xmlns:a16="http://schemas.microsoft.com/office/drawing/2014/main" id="{B9654AD3-0782-475A-ADE0-9884E7482FD9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200" y="1412776"/>
                <a:ext cx="8229600" cy="4968974"/>
              </a:xfrm>
            </p:spPr>
            <p:txBody>
              <a:bodyPr/>
              <a:lstStyle/>
              <a:p>
                <a:r>
                  <a:rPr lang="en-US" altLang="en-US" dirty="0"/>
                  <a:t>Train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altLang="en-US" dirty="0"/>
                  <a:t> to maximize probability of assigning the correct label to both training samples and samples from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endParaRPr lang="en-US" altLang="en-US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US" altLang="en-US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Train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altLang="en-US" dirty="0">
                    <a:ea typeface="Cambria Math" panose="02040503050406030204" pitchFamily="18" charset="0"/>
                  </a:rPr>
                  <a:t>to minimize detection by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endParaRPr lang="en-US" altLang="en-US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106499" name="Rectangle 3">
                <a:extLst>
                  <a:ext uri="{FF2B5EF4-FFF2-40B4-BE49-F238E27FC236}">
                    <a16:creationId xmlns:a16="http://schemas.microsoft.com/office/drawing/2014/main" id="{B9654AD3-0782-475A-ADE0-9884E7482F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200" y="1412776"/>
                <a:ext cx="8229600" cy="4968974"/>
              </a:xfrm>
              <a:blipFill>
                <a:blip r:embed="rId3"/>
                <a:stretch>
                  <a:fillRect l="-1852" t="-1595" r="-8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C88BDB1F-AE15-4AEE-901A-35F2D871E9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568" y="3789040"/>
            <a:ext cx="7187707" cy="129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788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1811F704-9387-466A-AF02-32E94B0A8A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188913"/>
            <a:ext cx="8229600" cy="981075"/>
          </a:xfrm>
        </p:spPr>
        <p:txBody>
          <a:bodyPr/>
          <a:lstStyle/>
          <a:p>
            <a:r>
              <a:rPr lang="en-US" altLang="en-US" dirty="0">
                <a:solidFill>
                  <a:schemeClr val="tx1"/>
                </a:solidFill>
              </a:rPr>
              <a:t>Training the Models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6499" name="Rectangle 3">
                <a:extLst>
                  <a:ext uri="{FF2B5EF4-FFF2-40B4-BE49-F238E27FC236}">
                    <a16:creationId xmlns:a16="http://schemas.microsoft.com/office/drawing/2014/main" id="{B9654AD3-0782-475A-ADE0-9884E7482FD9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200" y="1124744"/>
                <a:ext cx="8229600" cy="5257006"/>
              </a:xfrm>
            </p:spPr>
            <p:txBody>
              <a:bodyPr/>
              <a:lstStyle/>
              <a:p>
                <a:pPr marL="457200" indent="-457200">
                  <a:buFont typeface="+mj-lt"/>
                  <a:buAutoNum type="arabicPeriod"/>
                </a:pPr>
                <a:r>
                  <a:rPr lang="en-US" altLang="en-US" sz="2400" dirty="0"/>
                  <a:t>Optimize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altLang="en-US" sz="2400" dirty="0"/>
                  <a:t> (without training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400" dirty="0"/>
                  <a:t>) to predict real data as real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altLang="en-US" sz="2400" dirty="0"/>
                  <a:t>Create fake data with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400" dirty="0"/>
                  <a:t> and train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altLang="en-US" sz="2400" dirty="0"/>
                  <a:t> to predict them as fake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altLang="en-US" sz="2400" dirty="0"/>
                  <a:t>Use predictions from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altLang="en-US" sz="2400" dirty="0"/>
                  <a:t> to train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400" dirty="0"/>
                  <a:t> to fool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endParaRPr lang="en-US" altLang="en-US" sz="240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altLang="en-US" sz="2400" dirty="0"/>
                  <a:t>Repeat steps 1-3 for several epochs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altLang="en-US" sz="2400" dirty="0"/>
                  <a:t>Stop once generated data converges to real data</a:t>
                </a:r>
              </a:p>
            </p:txBody>
          </p:sp>
        </mc:Choice>
        <mc:Fallback>
          <p:sp>
            <p:nvSpPr>
              <p:cNvPr id="106499" name="Rectangle 3">
                <a:extLst>
                  <a:ext uri="{FF2B5EF4-FFF2-40B4-BE49-F238E27FC236}">
                    <a16:creationId xmlns:a16="http://schemas.microsoft.com/office/drawing/2014/main" id="{B9654AD3-0782-475A-ADE0-9884E7482F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200" y="1124744"/>
                <a:ext cx="8229600" cy="5257006"/>
              </a:xfrm>
              <a:blipFill>
                <a:blip r:embed="rId3"/>
                <a:stretch>
                  <a:fillRect l="-963" t="-8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F467646F-8D56-4671-9BB5-BA44C4BED9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036816"/>
            <a:ext cx="9144000" cy="282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75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1811F704-9387-466A-AF02-32E94B0A8A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188913"/>
            <a:ext cx="8229600" cy="981075"/>
          </a:xfrm>
        </p:spPr>
        <p:txBody>
          <a:bodyPr/>
          <a:lstStyle/>
          <a:p>
            <a:r>
              <a:rPr lang="en-US" altLang="en-US" dirty="0">
                <a:solidFill>
                  <a:schemeClr val="tx1"/>
                </a:solidFill>
              </a:rPr>
              <a:t>Experiment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B9654AD3-0782-475A-ADE0-9884E7482F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052736"/>
            <a:ext cx="8229600" cy="1728192"/>
          </a:xfrm>
        </p:spPr>
        <p:txBody>
          <a:bodyPr/>
          <a:lstStyle/>
          <a:p>
            <a:r>
              <a:rPr lang="en-US" altLang="en-US" sz="2400" dirty="0"/>
              <a:t>Trained GAN on several datasets</a:t>
            </a:r>
          </a:p>
          <a:p>
            <a:pPr lvl="1"/>
            <a:r>
              <a:rPr lang="en-US" altLang="en-US" sz="2400" dirty="0"/>
              <a:t>MNIST</a:t>
            </a:r>
          </a:p>
          <a:p>
            <a:pPr lvl="1"/>
            <a:r>
              <a:rPr lang="en-US" altLang="en-US" sz="2400" dirty="0"/>
              <a:t>Toronto Face Database (TFD)</a:t>
            </a:r>
          </a:p>
          <a:p>
            <a:pPr lvl="1"/>
            <a:r>
              <a:rPr lang="en-US" altLang="en-US" sz="2400" dirty="0"/>
              <a:t>CIFAR-10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DEE780-7E5C-496F-BA19-0D0E758822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664" y="2923381"/>
            <a:ext cx="5638800" cy="17049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197C4F-B9FD-4EA5-9178-ACC1ADCAE18C}"/>
              </a:ext>
            </a:extLst>
          </p:cNvPr>
          <p:cNvSpPr txBox="1"/>
          <p:nvPr/>
        </p:nvSpPr>
        <p:spPr>
          <a:xfrm>
            <a:off x="457200" y="4628356"/>
            <a:ext cx="72111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Compared to other generative models such as deep belief networks and deep stochastic networks, the adversarial net demonstrated higher probability of matching the data</a:t>
            </a:r>
          </a:p>
        </p:txBody>
      </p:sp>
    </p:spTree>
    <p:extLst>
      <p:ext uri="{BB962C8B-B14F-4D97-AF65-F5344CB8AC3E}">
        <p14:creationId xmlns:p14="http://schemas.microsoft.com/office/powerpoint/2010/main" val="13859084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4E7D00-B534-4CC6-9898-0F61CF827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61216"/>
            <a:ext cx="3600400" cy="2431520"/>
          </a:xfrm>
          <a:prstGeom prst="rect">
            <a:avLst/>
          </a:prstGeom>
        </p:spPr>
      </p:pic>
      <p:sp>
        <p:nvSpPr>
          <p:cNvPr id="106499" name="Rectangle 3">
            <a:extLst>
              <a:ext uri="{FF2B5EF4-FFF2-40B4-BE49-F238E27FC236}">
                <a16:creationId xmlns:a16="http://schemas.microsoft.com/office/drawing/2014/main" id="{B9654AD3-0782-475A-ADE0-9884E7482F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5111318"/>
            <a:ext cx="8229600" cy="1270431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2000" dirty="0"/>
              <a:t>Right columns show nearest match in training data to neighboring images. These are generated, not a memorization of the training data.</a:t>
            </a:r>
          </a:p>
          <a:p>
            <a:pPr marL="0" indent="0">
              <a:buNone/>
            </a:pPr>
            <a:r>
              <a:rPr lang="en-US" altLang="en-US" sz="2000" dirty="0"/>
              <a:t>a) MNIST, b) TFD, c) CIFAR-10, d)CIFAR-10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C013F9-2E65-45C0-BBEA-E4DC8E1FAC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064" y="254464"/>
            <a:ext cx="3600400" cy="24315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4B0EA02-4447-410B-BD6C-74ABB997E6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2673896"/>
            <a:ext cx="3600400" cy="24252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E6BC08D-8BFD-45BC-A5D0-A431FE2F6C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8064" y="2673896"/>
            <a:ext cx="3600399" cy="24252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0D29F06-CE8B-4A3C-A510-2C581DA62A54}"/>
              </a:ext>
            </a:extLst>
          </p:cNvPr>
          <p:cNvSpPr txBox="1"/>
          <p:nvPr/>
        </p:nvSpPr>
        <p:spPr>
          <a:xfrm>
            <a:off x="4057803" y="1276563"/>
            <a:ext cx="1090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a)       b)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6D4CFF-79C1-4E09-8F02-575B57FDB6AA}"/>
              </a:ext>
            </a:extLst>
          </p:cNvPr>
          <p:cNvSpPr txBox="1"/>
          <p:nvPr/>
        </p:nvSpPr>
        <p:spPr>
          <a:xfrm>
            <a:off x="4057600" y="3726450"/>
            <a:ext cx="1090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c)        d)</a:t>
            </a:r>
          </a:p>
        </p:txBody>
      </p:sp>
    </p:spTree>
    <p:extLst>
      <p:ext uri="{BB962C8B-B14F-4D97-AF65-F5344CB8AC3E}">
        <p14:creationId xmlns:p14="http://schemas.microsoft.com/office/powerpoint/2010/main" val="256523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1811F704-9387-466A-AF02-32E94B0A8A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188913"/>
            <a:ext cx="8229600" cy="981075"/>
          </a:xfrm>
        </p:spPr>
        <p:txBody>
          <a:bodyPr/>
          <a:lstStyle/>
          <a:p>
            <a:r>
              <a:rPr lang="en-US" altLang="en-US" dirty="0">
                <a:solidFill>
                  <a:schemeClr val="tx1"/>
                </a:solidFill>
              </a:rPr>
              <a:t>Advantages and Disadvantages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6499" name="Rectangle 3">
                <a:extLst>
                  <a:ext uri="{FF2B5EF4-FFF2-40B4-BE49-F238E27FC236}">
                    <a16:creationId xmlns:a16="http://schemas.microsoft.com/office/drawing/2014/main" id="{B9654AD3-0782-475A-ADE0-9884E7482FD9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457200" y="1484784"/>
                <a:ext cx="8229600" cy="4896966"/>
              </a:xfrm>
            </p:spPr>
            <p:txBody>
              <a:bodyPr/>
              <a:lstStyle/>
              <a:p>
                <a:pPr>
                  <a:buFont typeface="Wingdings" panose="05000000000000000000" pitchFamily="2" charset="2"/>
                  <a:buChar char="ü"/>
                </a:pPr>
                <a:r>
                  <a:rPr lang="en-US" altLang="en-US" sz="2800" dirty="0"/>
                  <a:t>No need for Markov chains</a:t>
                </a:r>
              </a:p>
              <a:p>
                <a:pPr>
                  <a:buFont typeface="Wingdings" panose="05000000000000000000" pitchFamily="2" charset="2"/>
                  <a:buChar char="ü"/>
                </a:pPr>
                <a:r>
                  <a:rPr lang="en-US" altLang="en-US" sz="2800" dirty="0"/>
                  <a:t>No inference needed during learning</a:t>
                </a:r>
              </a:p>
              <a:p>
                <a:pPr>
                  <a:buFont typeface="Wingdings" panose="05000000000000000000" pitchFamily="2" charset="2"/>
                  <a:buChar char="ü"/>
                </a:pPr>
                <a:r>
                  <a:rPr lang="en-US" altLang="en-US" sz="2800" dirty="0"/>
                  <a:t>Wide variety of functions can be incorporated in to the model</a:t>
                </a:r>
              </a:p>
              <a:p>
                <a:pPr>
                  <a:buFont typeface="Wingdings" panose="05000000000000000000" pitchFamily="2" charset="2"/>
                  <a:buChar char="ü"/>
                </a:pPr>
                <a:r>
                  <a:rPr lang="en-US" altLang="en-US" sz="2800" dirty="0"/>
                  <a:t>Very sharp looking results</a:t>
                </a:r>
              </a:p>
              <a:p>
                <a:pPr>
                  <a:buFont typeface="Wingdings" panose="05000000000000000000" pitchFamily="2" charset="2"/>
                  <a:buChar char="ü"/>
                </a:pPr>
                <a:endParaRPr lang="en-US" altLang="en-US" sz="2800" dirty="0"/>
              </a:p>
              <a:p>
                <a:pPr>
                  <a:buFont typeface="Arial" panose="020B0604020202020204" pitchFamily="34" charset="0"/>
                  <a:buChar char="-"/>
                </a:pPr>
                <a:r>
                  <a:rPr lang="en-US" altLang="en-US" sz="2800" dirty="0"/>
                  <a:t>No explicit representation of how good data is</a:t>
                </a:r>
              </a:p>
              <a:p>
                <a:pPr>
                  <a:buFont typeface="Arial" panose="020B0604020202020204" pitchFamily="34" charset="0"/>
                  <a:buChar char="-"/>
                </a:pPr>
                <a:r>
                  <a:rPr lang="en-US" altLang="en-US" sz="2800" dirty="0"/>
                  <a:t>Training of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altLang="en-US" sz="2800" dirty="0"/>
                  <a:t> and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altLang="en-US" sz="2800" dirty="0"/>
                  <a:t> must be closely synchronized</a:t>
                </a:r>
              </a:p>
            </p:txBody>
          </p:sp>
        </mc:Choice>
        <mc:Fallback>
          <p:sp>
            <p:nvSpPr>
              <p:cNvPr id="106499" name="Rectangle 3">
                <a:extLst>
                  <a:ext uri="{FF2B5EF4-FFF2-40B4-BE49-F238E27FC236}">
                    <a16:creationId xmlns:a16="http://schemas.microsoft.com/office/drawing/2014/main" id="{B9654AD3-0782-475A-ADE0-9884E7482F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457200" y="1484784"/>
                <a:ext cx="8229600" cy="4896966"/>
              </a:xfrm>
              <a:blipFill>
                <a:blip r:embed="rId3"/>
                <a:stretch>
                  <a:fillRect l="-1333" t="-13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37775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1811F704-9387-466A-AF02-32E94B0A8A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188913"/>
            <a:ext cx="8229600" cy="981075"/>
          </a:xfrm>
        </p:spPr>
        <p:txBody>
          <a:bodyPr/>
          <a:lstStyle/>
          <a:p>
            <a:r>
              <a:rPr lang="en-US" altLang="en-US" dirty="0">
                <a:solidFill>
                  <a:schemeClr val="tx1"/>
                </a:solidFill>
              </a:rPr>
              <a:t>Why It’s Important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B9654AD3-0782-475A-ADE0-9884E7482F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052736"/>
            <a:ext cx="8229600" cy="5329014"/>
          </a:xfrm>
        </p:spPr>
        <p:txBody>
          <a:bodyPr/>
          <a:lstStyle/>
          <a:p>
            <a:r>
              <a:rPr lang="en-US" altLang="en-US" sz="2800" dirty="0"/>
              <a:t>No longer get “false positive” from the discriminative model when fed random noise</a:t>
            </a:r>
          </a:p>
          <a:p>
            <a:pPr lvl="1"/>
            <a:r>
              <a:rPr lang="en-US" altLang="en-US" sz="2400" dirty="0"/>
              <a:t>Model has learned that not everything fits into the real data distribution</a:t>
            </a:r>
          </a:p>
          <a:p>
            <a:r>
              <a:rPr lang="en-US" altLang="en-US" sz="2800" dirty="0"/>
              <a:t>Can be used as a feature extractor</a:t>
            </a:r>
          </a:p>
          <a:p>
            <a:r>
              <a:rPr lang="en-US" altLang="en-US" sz="2800" dirty="0"/>
              <a:t>Can predict future (such as next frame in a video)</a:t>
            </a:r>
          </a:p>
          <a:p>
            <a:endParaRPr lang="en-US" altLang="en-US" sz="2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5298EA-50DB-49C6-8C3C-22368C79A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704" y="3953863"/>
            <a:ext cx="6408712" cy="290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5985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1811F704-9387-466A-AF02-32E94B0A8A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9552" y="2348880"/>
            <a:ext cx="8229600" cy="981075"/>
          </a:xfrm>
        </p:spPr>
        <p:txBody>
          <a:bodyPr/>
          <a:lstStyle/>
          <a:p>
            <a:r>
              <a:rPr lang="en-US" altLang="en-US" dirty="0">
                <a:solidFill>
                  <a:schemeClr val="tx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379197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1811F704-9387-466A-AF02-32E94B0A8A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188913"/>
            <a:ext cx="8229600" cy="981075"/>
          </a:xfrm>
        </p:spPr>
        <p:txBody>
          <a:bodyPr/>
          <a:lstStyle/>
          <a:p>
            <a:r>
              <a:rPr lang="en-US" altLang="en-US" dirty="0">
                <a:solidFill>
                  <a:schemeClr val="tx1"/>
                </a:solidFill>
              </a:rPr>
              <a:t>Outline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B9654AD3-0782-475A-ADE0-9884E7482F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700808"/>
            <a:ext cx="8229600" cy="4680942"/>
          </a:xfrm>
        </p:spPr>
        <p:txBody>
          <a:bodyPr/>
          <a:lstStyle/>
          <a:p>
            <a:r>
              <a:rPr lang="en-US" altLang="en-US" dirty="0"/>
              <a:t>Introduction</a:t>
            </a:r>
          </a:p>
          <a:p>
            <a:r>
              <a:rPr lang="en-US" altLang="en-US" dirty="0"/>
              <a:t>Generative Adversarial Networks</a:t>
            </a:r>
          </a:p>
          <a:p>
            <a:r>
              <a:rPr lang="en-US" altLang="en-US" dirty="0"/>
              <a:t>Example</a:t>
            </a:r>
          </a:p>
          <a:p>
            <a:r>
              <a:rPr lang="en-US" altLang="en-US" dirty="0"/>
              <a:t>Training the Models</a:t>
            </a:r>
          </a:p>
          <a:p>
            <a:r>
              <a:rPr lang="en-US" altLang="en-US" dirty="0"/>
              <a:t>Experiment</a:t>
            </a:r>
          </a:p>
          <a:p>
            <a:r>
              <a:rPr lang="en-US" altLang="en-US" dirty="0"/>
              <a:t>Advantages and Disadvantages</a:t>
            </a:r>
          </a:p>
          <a:p>
            <a:r>
              <a:rPr lang="en-US" altLang="en-US" dirty="0"/>
              <a:t>Why It’s Important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1811F704-9387-466A-AF02-32E94B0A8A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188913"/>
            <a:ext cx="8229600" cy="981075"/>
          </a:xfrm>
        </p:spPr>
        <p:txBody>
          <a:bodyPr/>
          <a:lstStyle/>
          <a:p>
            <a:r>
              <a:rPr lang="en-US" altLang="en-US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B9654AD3-0782-475A-ADE0-9884E7482F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855788"/>
            <a:ext cx="8229600" cy="4525962"/>
          </a:xfrm>
        </p:spPr>
        <p:txBody>
          <a:bodyPr/>
          <a:lstStyle/>
          <a:p>
            <a:r>
              <a:rPr lang="en-US" altLang="en-US" dirty="0"/>
              <a:t>Deep learning has been used to model artificial intelligence</a:t>
            </a:r>
          </a:p>
          <a:p>
            <a:r>
              <a:rPr lang="en-US" altLang="en-US" dirty="0"/>
              <a:t>Most successful deep learning involves discriminative models that map input into class labels</a:t>
            </a:r>
          </a:p>
          <a:p>
            <a:pPr lvl="1"/>
            <a:r>
              <a:rPr lang="en-US" altLang="en-US" dirty="0"/>
              <a:t>Based on back-propagation and dropout algorithms using weight and bias vectors </a:t>
            </a:r>
            <a:br>
              <a:rPr lang="en-US" altLang="en-US" dirty="0"/>
            </a:br>
            <a:r>
              <a:rPr lang="en-US" altLang="en-US" dirty="0"/>
              <a:t>with well-behaved gradients</a:t>
            </a:r>
          </a:p>
        </p:txBody>
      </p:sp>
    </p:spTree>
    <p:extLst>
      <p:ext uri="{BB962C8B-B14F-4D97-AF65-F5344CB8AC3E}">
        <p14:creationId xmlns:p14="http://schemas.microsoft.com/office/powerpoint/2010/main" val="780914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1811F704-9387-466A-AF02-32E94B0A8A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188913"/>
            <a:ext cx="8229600" cy="981075"/>
          </a:xfrm>
        </p:spPr>
        <p:txBody>
          <a:bodyPr/>
          <a:lstStyle/>
          <a:p>
            <a:r>
              <a:rPr lang="en-US" altLang="en-US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B9654AD3-0782-475A-ADE0-9884E7482F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855788"/>
            <a:ext cx="8229600" cy="4525962"/>
          </a:xfrm>
        </p:spPr>
        <p:txBody>
          <a:bodyPr/>
          <a:lstStyle/>
          <a:p>
            <a:r>
              <a:rPr lang="en-US" altLang="en-US" dirty="0"/>
              <a:t>Deep generative models have had less success</a:t>
            </a:r>
          </a:p>
          <a:p>
            <a:pPr lvl="1"/>
            <a:r>
              <a:rPr lang="en-US" altLang="en-US" dirty="0"/>
              <a:t>Difficult to leverage usefulness of weight and bias vectors</a:t>
            </a:r>
          </a:p>
          <a:p>
            <a:r>
              <a:rPr lang="en-US" altLang="en-US" dirty="0"/>
              <a:t>In an adversarial net, a generative model is pitted against an discriminative model that learns to tell whether a sample is</a:t>
            </a:r>
            <a:br>
              <a:rPr lang="en-US" altLang="en-US" dirty="0"/>
            </a:br>
            <a:r>
              <a:rPr lang="en-US" altLang="en-US" dirty="0"/>
              <a:t>real or fake</a:t>
            </a:r>
          </a:p>
        </p:txBody>
      </p:sp>
    </p:spTree>
    <p:extLst>
      <p:ext uri="{BB962C8B-B14F-4D97-AF65-F5344CB8AC3E}">
        <p14:creationId xmlns:p14="http://schemas.microsoft.com/office/powerpoint/2010/main" val="2977062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5A3EF-F376-4542-80AD-CDF0510D0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1228998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What happens when random data is input into the discriminative model?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D9EBD-630E-45B5-BD9C-8EDAF48CC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F8A5DE-A736-4F14-935E-88522C63F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6752"/>
            <a:ext cx="9144000" cy="5143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8A0CA8B-34F0-4A2B-B2BB-AFCCBE794315}"/>
              </a:ext>
            </a:extLst>
          </p:cNvPr>
          <p:cNvSpPr txBox="1"/>
          <p:nvPr/>
        </p:nvSpPr>
        <p:spPr>
          <a:xfrm>
            <a:off x="1475656" y="6124059"/>
            <a:ext cx="6948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model thinks that the random data fits into the class ‘5’</a:t>
            </a:r>
          </a:p>
        </p:txBody>
      </p:sp>
    </p:spTree>
    <p:extLst>
      <p:ext uri="{BB962C8B-B14F-4D97-AF65-F5344CB8AC3E}">
        <p14:creationId xmlns:p14="http://schemas.microsoft.com/office/powerpoint/2010/main" val="1280437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1811F704-9387-466A-AF02-32E94B0A8A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188913"/>
            <a:ext cx="8229600" cy="981075"/>
          </a:xfrm>
        </p:spPr>
        <p:txBody>
          <a:bodyPr/>
          <a:lstStyle/>
          <a:p>
            <a:r>
              <a:rPr lang="en-US" altLang="en-US">
                <a:solidFill>
                  <a:schemeClr val="tx1"/>
                </a:solidFill>
              </a:rPr>
              <a:t>Introduction</a:t>
            </a:r>
            <a:endParaRPr lang="en-US" altLang="en-US" dirty="0">
              <a:solidFill>
                <a:schemeClr val="tx1"/>
              </a:solidFill>
            </a:endParaRP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B9654AD3-0782-475A-ADE0-9884E7482F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556792"/>
            <a:ext cx="8229600" cy="4824958"/>
          </a:xfrm>
        </p:spPr>
        <p:txBody>
          <a:bodyPr/>
          <a:lstStyle/>
          <a:p>
            <a:r>
              <a:rPr lang="en-US" altLang="en-US" dirty="0"/>
              <a:t>Consider a trained CNN that works well on ImageNet data</a:t>
            </a:r>
          </a:p>
          <a:p>
            <a:pPr lvl="1"/>
            <a:r>
              <a:rPr lang="en-US" altLang="en-US" dirty="0"/>
              <a:t>Take a sample image and manipulate it so that the prediction error is maximized</a:t>
            </a:r>
          </a:p>
          <a:p>
            <a:pPr lvl="1"/>
            <a:r>
              <a:rPr lang="en-US" altLang="en-US" dirty="0"/>
              <a:t>The predicted classification of the image will change, while the image looks similar to the original</a:t>
            </a:r>
          </a:p>
          <a:p>
            <a:pPr lvl="1"/>
            <a:r>
              <a:rPr lang="en-US" altLang="en-US" dirty="0"/>
              <a:t>An adversarial image is one that will</a:t>
            </a:r>
            <a:br>
              <a:rPr lang="en-US" altLang="en-US" dirty="0"/>
            </a:br>
            <a:r>
              <a:rPr lang="en-US" altLang="en-US" dirty="0"/>
              <a:t>fool a CNN</a:t>
            </a:r>
          </a:p>
        </p:txBody>
      </p:sp>
    </p:spTree>
    <p:extLst>
      <p:ext uri="{BB962C8B-B14F-4D97-AF65-F5344CB8AC3E}">
        <p14:creationId xmlns:p14="http://schemas.microsoft.com/office/powerpoint/2010/main" val="3287457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13FD6C4-6C12-4183-8CBD-2FE9067B4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98" y="908720"/>
            <a:ext cx="9066123" cy="496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644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1811F704-9387-466A-AF02-32E94B0A8A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188913"/>
            <a:ext cx="8229600" cy="981075"/>
          </a:xfrm>
        </p:spPr>
        <p:txBody>
          <a:bodyPr/>
          <a:lstStyle/>
          <a:p>
            <a:r>
              <a:rPr lang="en-US" altLang="en-US" sz="4000" dirty="0">
                <a:solidFill>
                  <a:schemeClr val="tx1"/>
                </a:solidFill>
              </a:rPr>
              <a:t>Generative Adversarial Networks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B9654AD3-0782-475A-ADE0-9884E7482F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340768"/>
            <a:ext cx="8229600" cy="5040982"/>
          </a:xfrm>
        </p:spPr>
        <p:txBody>
          <a:bodyPr/>
          <a:lstStyle/>
          <a:p>
            <a:r>
              <a:rPr lang="en-US" altLang="en-US" sz="2800" dirty="0"/>
              <a:t>Create a generative model that generates samples by passing random noise through a multilayer perceptron</a:t>
            </a:r>
          </a:p>
          <a:p>
            <a:r>
              <a:rPr lang="en-US" altLang="en-US" sz="2800" dirty="0"/>
              <a:t>Create a discriminative model that is also a multilayer perceptron</a:t>
            </a:r>
          </a:p>
          <a:p>
            <a:r>
              <a:rPr lang="en-US" altLang="en-US" sz="2800" dirty="0"/>
              <a:t>Train both models using back-propagation and dropout algorithms</a:t>
            </a:r>
          </a:p>
          <a:p>
            <a:r>
              <a:rPr lang="en-US" altLang="en-US" sz="2800" dirty="0"/>
              <a:t>Sample from the generative model using forward propagation</a:t>
            </a:r>
          </a:p>
        </p:txBody>
      </p:sp>
    </p:spTree>
    <p:extLst>
      <p:ext uri="{BB962C8B-B14F-4D97-AF65-F5344CB8AC3E}">
        <p14:creationId xmlns:p14="http://schemas.microsoft.com/office/powerpoint/2010/main" val="2503475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1811F704-9387-466A-AF02-32E94B0A8A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188913"/>
            <a:ext cx="8229600" cy="981075"/>
          </a:xfrm>
        </p:spPr>
        <p:txBody>
          <a:bodyPr/>
          <a:lstStyle/>
          <a:p>
            <a:r>
              <a:rPr lang="en-US" altLang="en-US" dirty="0">
                <a:solidFill>
                  <a:schemeClr val="tx1"/>
                </a:solidFill>
              </a:rPr>
              <a:t>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AD8F1C-5D9A-40C9-BC84-15BC81D758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9133" y="4922471"/>
            <a:ext cx="1627287" cy="69609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283EC1C-3E58-43A3-BA24-ED5E591FF9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8103" y="4922471"/>
            <a:ext cx="1603295" cy="696097"/>
          </a:xfrm>
          <a:prstGeom prst="rect">
            <a:avLst/>
          </a:prstGeom>
        </p:spPr>
      </p:pic>
      <p:sp>
        <p:nvSpPr>
          <p:cNvPr id="106499" name="Rectangle 3">
            <a:extLst>
              <a:ext uri="{FF2B5EF4-FFF2-40B4-BE49-F238E27FC236}">
                <a16:creationId xmlns:a16="http://schemas.microsoft.com/office/drawing/2014/main" id="{B9654AD3-0782-475A-ADE0-9884E7482F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124744"/>
            <a:ext cx="8229600" cy="5257006"/>
          </a:xfrm>
        </p:spPr>
        <p:txBody>
          <a:bodyPr/>
          <a:lstStyle/>
          <a:p>
            <a:r>
              <a:rPr lang="en-US" altLang="en-US" dirty="0"/>
              <a:t>Generative model acts like a currency counterfeiter</a:t>
            </a:r>
          </a:p>
          <a:p>
            <a:r>
              <a:rPr lang="en-US" altLang="en-US" dirty="0"/>
              <a:t>Discriminative model acts like police trying to catch counterfeits</a:t>
            </a:r>
          </a:p>
          <a:p>
            <a:r>
              <a:rPr lang="en-US" altLang="en-US" dirty="0"/>
              <a:t>Competition drives both to improve their methods until counterfeit is identical to real thing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AECF15-E504-4A27-A5C1-5A57312AB3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584" y="4797152"/>
            <a:ext cx="1505744" cy="9467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4B12EF-DD62-4955-8DEB-972A353B27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70708" y="5039996"/>
            <a:ext cx="461045" cy="4610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E9DD6A4-08DB-45E3-AB38-2EE58F33F7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71739" y="5039995"/>
            <a:ext cx="461045" cy="461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878486"/>
      </p:ext>
    </p:extLst>
  </p:cSld>
  <p:clrMapOvr>
    <a:masterClrMapping/>
  </p:clrMapOvr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7961</TotalTime>
  <Words>562</Words>
  <Application>Microsoft Office PowerPoint</Application>
  <PresentationFormat>On-screen Show (4:3)</PresentationFormat>
  <Paragraphs>74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Cambria Math</vt:lpstr>
      <vt:lpstr>Times New Roman</vt:lpstr>
      <vt:lpstr>Wingdings</vt:lpstr>
      <vt:lpstr>Diseño predeterminado</vt:lpstr>
      <vt:lpstr>Generative Adversarial Networks</vt:lpstr>
      <vt:lpstr>Outline</vt:lpstr>
      <vt:lpstr>Introduction</vt:lpstr>
      <vt:lpstr>Introduction</vt:lpstr>
      <vt:lpstr>What happens when random data is input into the discriminative model?</vt:lpstr>
      <vt:lpstr>Introduction</vt:lpstr>
      <vt:lpstr>PowerPoint Presentation</vt:lpstr>
      <vt:lpstr>Generative Adversarial Networks</vt:lpstr>
      <vt:lpstr>Example</vt:lpstr>
      <vt:lpstr>PowerPoint Presentation</vt:lpstr>
      <vt:lpstr>Training the Models</vt:lpstr>
      <vt:lpstr>Training the Models</vt:lpstr>
      <vt:lpstr>Experiment</vt:lpstr>
      <vt:lpstr>PowerPoint Presentation</vt:lpstr>
      <vt:lpstr>Advantages and Disadvantages</vt:lpstr>
      <vt:lpstr>Why It’s Important</vt:lpstr>
      <vt:lpstr>Questions?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Mariajose</dc:creator>
  <cp:lastModifiedBy>Steven Kundert</cp:lastModifiedBy>
  <cp:revision>715</cp:revision>
  <dcterms:created xsi:type="dcterms:W3CDTF">2010-05-23T14:28:12Z</dcterms:created>
  <dcterms:modified xsi:type="dcterms:W3CDTF">2017-11-06T11:09:27Z</dcterms:modified>
</cp:coreProperties>
</file>

<file path=docProps/thumbnail.jpeg>
</file>